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Anton" pitchFamily="2" charset="0"/>
      <p:regular r:id="rId25"/>
    </p:embeddedFont>
    <p:embeddedFont>
      <p:font typeface="Cardo" panose="020B0604020202020204" charset="-79"/>
      <p:regular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1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73762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712502" y="2769881"/>
            <a:ext cx="19770154" cy="550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89"/>
              </a:lnSpc>
            </a:pPr>
            <a:r>
              <a:rPr lang="en-US" sz="10492" dirty="0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OBE IMPLEMENTATION - UNIVERSITY SETTING</a:t>
            </a:r>
          </a:p>
          <a:p>
            <a:pPr algn="ctr">
              <a:lnSpc>
                <a:spcPts val="14689"/>
              </a:lnSpc>
            </a:pPr>
            <a:endParaRPr lang="en-US" sz="10492" dirty="0">
              <a:solidFill>
                <a:srgbClr val="FFFFFF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61733" y="822960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51779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10180" y="3327346"/>
            <a:ext cx="17259300" cy="555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286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Pseudocode/Steps:</a:t>
            </a:r>
          </a:p>
          <a:p>
            <a:pPr algn="l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Prompt the user for the univ_code they wish to find.</a:t>
            </a:r>
          </a:p>
          <a:p>
            <a:pPr algn="l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through each element in the universities array.</a:t>
            </a:r>
          </a:p>
          <a:p>
            <a:pPr algn="l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each element’s univ_code with the search univ_code.</a:t>
            </a:r>
          </a:p>
          <a:p>
            <a:pPr algn="l">
              <a:lnSpc>
                <a:spcPts val="7966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a match is found, print the university details and end the search.</a:t>
            </a:r>
          </a:p>
          <a:p>
            <a:pPr algn="l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no match is found after searching all elements, print a “not found” message.</a:t>
            </a:r>
          </a:p>
          <a:p>
            <a:pPr algn="l">
              <a:lnSpc>
                <a:spcPts val="4461"/>
              </a:lnSpc>
            </a:pP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Complexity:</a:t>
            </a:r>
          </a:p>
          <a:p>
            <a:pPr algn="l">
              <a:lnSpc>
                <a:spcPts val="4461"/>
              </a:lnSpc>
            </a:pPr>
            <a:r>
              <a:rPr lang="en-US" sz="3186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Case</a:t>
            </a:r>
            <a:r>
              <a:rPr lang="en-US" sz="31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O(1) (if the element is at the start of the list).</a:t>
            </a:r>
          </a:p>
          <a:p>
            <a:pPr algn="l">
              <a:lnSpc>
                <a:spcPts val="4601"/>
              </a:lnSpc>
            </a:pPr>
            <a:r>
              <a:rPr lang="en-US" sz="3286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Worst Case:</a:t>
            </a:r>
            <a:r>
              <a:rPr lang="en-US" sz="32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O(n) (if the element is at the end or not present).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0180" y="523875"/>
            <a:ext cx="14499166" cy="2162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1"/>
              </a:lnSpc>
            </a:pPr>
            <a:r>
              <a:rPr lang="en-US" sz="727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DETAILS - SEARCHING (LINEAR SEARCH)</a:t>
            </a:r>
          </a:p>
        </p:txBody>
      </p:sp>
      <p:sp>
        <p:nvSpPr>
          <p:cNvPr id="6" name="Freeform 6"/>
          <p:cNvSpPr/>
          <p:nvPr/>
        </p:nvSpPr>
        <p:spPr>
          <a:xfrm>
            <a:off x="14783217" y="-964573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6083" y="8780951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51779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5826" y="2785504"/>
            <a:ext cx="17259300" cy="668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7"/>
              </a:lnSpc>
            </a:pPr>
            <a:r>
              <a:rPr lang="en-US" sz="3086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Pseudocode/Steps: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the universities array is sorted by univ_code.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two pointers: low to 0 and high to university_count - 1.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the following steps while low is less than or equal to high: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midpoint: mid = (low + high) / 2.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matches the search univ_code, print the details and end the search.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is less than the search univ_code, set low = mid + 1.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is greater than the search univ_code, set high = mid - 1.</a:t>
            </a:r>
          </a:p>
          <a:p>
            <a:pPr algn="just">
              <a:lnSpc>
                <a:spcPts val="4227"/>
              </a:lnSpc>
            </a:pPr>
            <a:r>
              <a:rPr lang="en-US" sz="24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no match is found, print a “not found” message.</a:t>
            </a:r>
          </a:p>
          <a:p>
            <a:pPr algn="just">
              <a:lnSpc>
                <a:spcPts val="5077"/>
              </a:lnSpc>
            </a:pPr>
            <a:r>
              <a:rPr lang="en-US" sz="2986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algn="just">
              <a:lnSpc>
                <a:spcPts val="4397"/>
              </a:lnSpc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Case: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O(1) (if the middle element is the match).</a:t>
            </a:r>
          </a:p>
          <a:p>
            <a:pPr algn="just">
              <a:lnSpc>
                <a:spcPts val="4567"/>
              </a:lnSpc>
            </a:pPr>
            <a:r>
              <a:rPr lang="en-US" sz="26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Worst and Average Case</a:t>
            </a:r>
            <a:r>
              <a:rPr lang="en-US" sz="2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O(log n) (due to halving the search range with each iteration).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8688" y="255058"/>
            <a:ext cx="16345049" cy="224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9"/>
              </a:lnSpc>
            </a:pPr>
            <a:r>
              <a:rPr lang="en-US" sz="751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 DETAILS - SEARCHING (BINARY SEARCH)</a:t>
            </a:r>
          </a:p>
        </p:txBody>
      </p:sp>
      <p:sp>
        <p:nvSpPr>
          <p:cNvPr id="6" name="Freeform 6"/>
          <p:cNvSpPr/>
          <p:nvPr/>
        </p:nvSpPr>
        <p:spPr>
          <a:xfrm>
            <a:off x="15811917" y="-205740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6083" y="8780951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51779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80909" y="1698031"/>
            <a:ext cx="17046029" cy="7759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8"/>
              </a:lnSpc>
            </a:pPr>
            <a:r>
              <a:rPr lang="en-US" sz="3147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Pseudocode/Steps: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from the second element (i = 1).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 the current university record (universities[i]) in a temporary variable (temp).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j to i - 1.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temp.univ_code with universities[j].univ_code.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Shift universities[j] to universities[j + 1] if universities[j].univ_code is greater than temp.univ_code.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 shifting until temp.univ_code is in the correct position.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Insert temp at the correct position in the array.</a:t>
            </a:r>
          </a:p>
          <a:p>
            <a:pPr algn="just">
              <a:lnSpc>
                <a:spcPts val="5014"/>
              </a:lnSpc>
            </a:pPr>
            <a:r>
              <a:rPr lang="en-US" sz="26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steps 2–7 for all elements in the array.</a:t>
            </a:r>
          </a:p>
          <a:p>
            <a:pPr algn="just">
              <a:lnSpc>
                <a:spcPts val="5388"/>
              </a:lnSpc>
            </a:pPr>
            <a:r>
              <a:rPr lang="en-US" sz="2850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algn="just">
              <a:lnSpc>
                <a:spcPts val="5201"/>
              </a:lnSpc>
            </a:pPr>
            <a:r>
              <a:rPr lang="en-US" sz="2752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Best Case:</a:t>
            </a:r>
            <a:r>
              <a:rPr lang="en-US" sz="2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O(n) (if the array is already sorted).</a:t>
            </a:r>
          </a:p>
          <a:p>
            <a:pPr algn="just">
              <a:lnSpc>
                <a:spcPts val="5201"/>
              </a:lnSpc>
            </a:pPr>
            <a:r>
              <a:rPr lang="en-US" sz="2752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Worst Case</a:t>
            </a:r>
            <a:r>
              <a:rPr lang="en-US" sz="275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O(n²) (if the array is sorted in reverse order).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1092" y="514534"/>
            <a:ext cx="17725817" cy="85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6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SORTING ALGORITHM - INSERTION SORT</a:t>
            </a:r>
          </a:p>
        </p:txBody>
      </p:sp>
      <p:sp>
        <p:nvSpPr>
          <p:cNvPr id="6" name="Freeform 6"/>
          <p:cNvSpPr/>
          <p:nvPr/>
        </p:nvSpPr>
        <p:spPr>
          <a:xfrm>
            <a:off x="15811917" y="-205740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76083" y="8780951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51779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52847" y="1900466"/>
            <a:ext cx="16935153" cy="73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80"/>
              </a:lnSpc>
            </a:pPr>
            <a:r>
              <a:rPr lang="en-US" sz="3322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Pseudocode/Steps: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over each element of the array (i from 0 to university_count - 1).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Assume the current element (i) is the minimum.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through the unsorted part of the array (j from i + 1 to university_count).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the minimum index if a smaller univ_code is found.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Swap the current element (universities[i]) with the minimum element found in the unsorted part. </a:t>
            </a:r>
          </a:p>
          <a:p>
            <a:pPr algn="just">
              <a:lnSpc>
                <a:spcPts val="5723"/>
              </a:lnSpc>
            </a:pPr>
            <a:r>
              <a:rPr lang="en-US" sz="30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until the array is fully sorted. </a:t>
            </a:r>
          </a:p>
          <a:p>
            <a:pPr algn="just">
              <a:lnSpc>
                <a:spcPts val="6465"/>
              </a:lnSpc>
            </a:pPr>
            <a:r>
              <a:rPr lang="en-US" sz="3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 </a:t>
            </a:r>
          </a:p>
          <a:p>
            <a:pPr algn="just">
              <a:lnSpc>
                <a:spcPts val="5909"/>
              </a:lnSpc>
            </a:pPr>
            <a:r>
              <a:rPr lang="en-US" sz="3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Best, Average, and Worst Case: O(n²)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233258" y="523875"/>
            <a:ext cx="18754517" cy="94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01"/>
              </a:lnSpc>
            </a:pPr>
            <a:r>
              <a:rPr lang="en-US" sz="61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SORTING ALGORITHM - SELECTION SORT </a:t>
            </a:r>
          </a:p>
        </p:txBody>
      </p:sp>
      <p:sp>
        <p:nvSpPr>
          <p:cNvPr id="6" name="Freeform 6"/>
          <p:cNvSpPr/>
          <p:nvPr/>
        </p:nvSpPr>
        <p:spPr>
          <a:xfrm>
            <a:off x="15811917" y="-205740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059" y="3591028"/>
            <a:ext cx="15503882" cy="3104944"/>
          </a:xfrm>
          <a:custGeom>
            <a:avLst/>
            <a:gdLst/>
            <a:ahLst/>
            <a:cxnLst/>
            <a:rect l="l" t="t" r="r" b="b"/>
            <a:pathLst>
              <a:path w="15503882" h="3104944">
                <a:moveTo>
                  <a:pt x="0" y="0"/>
                </a:moveTo>
                <a:lnTo>
                  <a:pt x="15503882" y="0"/>
                </a:lnTo>
                <a:lnTo>
                  <a:pt x="15503882" y="3104944"/>
                </a:lnTo>
                <a:lnTo>
                  <a:pt x="0" y="310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01418" y="771752"/>
            <a:ext cx="13939002" cy="2503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</a:pPr>
            <a:r>
              <a:rPr lang="en-US" sz="83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 OF SORTING ALGORITHMS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92059" y="6762647"/>
            <a:ext cx="15296871" cy="1803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97"/>
              </a:lnSpc>
            </a:pPr>
            <a:r>
              <a:rPr lang="en-US" sz="4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4099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NSERTION SORT:</a:t>
            </a:r>
            <a:r>
              <a:rPr lang="en-US" sz="4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BEST CASE: O(N), WORST CASE: O(N²) </a:t>
            </a:r>
          </a:p>
          <a:p>
            <a:pPr algn="just">
              <a:lnSpc>
                <a:spcPts val="7297"/>
              </a:lnSpc>
            </a:pPr>
            <a:r>
              <a:rPr lang="en-US" sz="4099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Selection Sort: </a:t>
            </a:r>
            <a:r>
              <a:rPr lang="en-US" sz="4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O(n²) in all cases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30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2319" y="636195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26587" y="3808194"/>
            <a:ext cx="8172675" cy="7759914"/>
          </a:xfrm>
          <a:custGeom>
            <a:avLst/>
            <a:gdLst/>
            <a:ahLst/>
            <a:cxnLst/>
            <a:rect l="l" t="t" r="r" b="b"/>
            <a:pathLst>
              <a:path w="8172675" h="7759914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6088" y="3893714"/>
            <a:ext cx="13081647" cy="544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2"/>
              </a:lnSpc>
            </a:pPr>
            <a:r>
              <a:rPr lang="en-US" sz="3138" b="1" u="sng" spc="23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Linear Search: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Step-1: Compare the target with each element sequentially.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Step-2: Continue until a match is found or the list ends.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Binary Search: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Step-1: Ensure the array is sorted.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Step-2: Compare the middle element with the target. </a:t>
            </a:r>
          </a:p>
          <a:p>
            <a:pPr algn="just">
              <a:lnSpc>
                <a:spcPts val="5348"/>
              </a:lnSpc>
            </a:pPr>
            <a:r>
              <a:rPr lang="en-US" sz="2938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Step-3: If it matches, return the index. If not, search either the left or right half.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9750" y="1009650"/>
            <a:ext cx="16968499" cy="190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19"/>
              </a:lnSpc>
            </a:pPr>
            <a:r>
              <a:rPr lang="en-US" sz="638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SEARCHING ALGORITHM - COMPARISON (LINEAR VS. BINARY SEARCH)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535" y="-133910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75104" y="226822"/>
            <a:ext cx="11337792" cy="201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3"/>
              </a:lnSpc>
            </a:pPr>
            <a:r>
              <a:rPr lang="en-US" sz="67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SORTING ALGORITHMS</a:t>
            </a:r>
          </a:p>
          <a:p>
            <a:pPr algn="ctr">
              <a:lnSpc>
                <a:spcPts val="7613"/>
              </a:lnSpc>
            </a:pPr>
            <a:endParaRPr lang="en-US" sz="673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6712" y="1426826"/>
            <a:ext cx="15782588" cy="62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273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INSERTION SORT (FUNCTION: AP23110011096_UNIVERSITY_INSERTION_SORT)</a:t>
            </a:r>
          </a:p>
          <a:p>
            <a:pPr marL="590137" lvl="1" indent="-295069" algn="l">
              <a:lnSpc>
                <a:spcPts val="3608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SORT THE UNIVERSITIES ARRAY BY UNIV_CODE IN LEXICOGRAPHICAL ORDER.</a:t>
            </a:r>
          </a:p>
          <a:p>
            <a:pPr marL="590137" lvl="1" indent="-295069" algn="l">
              <a:lnSpc>
                <a:spcPts val="3608"/>
              </a:lnSpc>
              <a:buFont typeface="Arial"/>
              <a:buChar char="•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ALGORITHM: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START FROM THE SECOND ELEMENT (I = 1) IN THE UNIVERSITIES ARRAY.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STORE THE CURRENT UNIVERSITY RECORD (UNIVERSITIES[I]) IN A TEMPORARY VARIABLE (TEMP).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J TO I - 1.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TEMP.UNIV_CODE WITH UNIVERSITIES[J].UNIV_CODE.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SHIFT UNIVERSITIES[J] TO UNIVERSITIES[J + 1] IF UNIVERSITIES[J].UNIV_CODE IS GREATER THAN TEMP.UNIV_CODE.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 SHIFTING UNTIL TEMP.UNIV_CODE IS IN THE CORRECT POSITION.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INSERT TEMP AT THE CORRECT POSITION IN THE ARRAY.</a:t>
            </a:r>
          </a:p>
          <a:p>
            <a:pPr marL="590137" lvl="1" indent="-295069" algn="l">
              <a:lnSpc>
                <a:spcPts val="3608"/>
              </a:lnSpc>
              <a:buAutoNum type="arabicPeriod"/>
            </a:pPr>
            <a:r>
              <a:rPr lang="en-US" sz="27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STEPS 2–7 FOR ALL ELEMENTS IN THE ARRAY.</a:t>
            </a:r>
          </a:p>
          <a:p>
            <a:pPr algn="l">
              <a:lnSpc>
                <a:spcPts val="2474"/>
              </a:lnSpc>
            </a:pPr>
            <a:endParaRPr lang="en-US" sz="273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6712" y="7687738"/>
            <a:ext cx="18288000" cy="2159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0088" lvl="1" indent="-370044" algn="l">
              <a:lnSpc>
                <a:spcPts val="3873"/>
              </a:lnSpc>
              <a:buFont typeface="Arial"/>
              <a:buChar char="•"/>
            </a:pPr>
            <a:r>
              <a:rPr lang="en-US" sz="34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algn="l">
              <a:lnSpc>
                <a:spcPts val="3873"/>
              </a:lnSpc>
            </a:pPr>
            <a:endParaRPr lang="en-US" sz="342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1221102" lvl="2" indent="-407034" algn="l">
              <a:lnSpc>
                <a:spcPts val="3195"/>
              </a:lnSpc>
              <a:buFont typeface="Arial"/>
              <a:buChar char="⚬"/>
            </a:pPr>
            <a:r>
              <a:rPr lang="en-US" sz="28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Case: O(n)O(n)O(n) when the array is already sorted.</a:t>
            </a:r>
          </a:p>
          <a:p>
            <a:pPr marL="1221102" lvl="2" indent="-407034" algn="l">
              <a:lnSpc>
                <a:spcPts val="3195"/>
              </a:lnSpc>
              <a:buFont typeface="Arial"/>
              <a:buChar char="⚬"/>
            </a:pPr>
            <a:r>
              <a:rPr lang="en-US" sz="28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and Worst Case: O(n2)O(n^2)O(n2).</a:t>
            </a:r>
          </a:p>
          <a:p>
            <a:pPr algn="l">
              <a:lnSpc>
                <a:spcPts val="2743"/>
              </a:lnSpc>
              <a:spcBef>
                <a:spcPct val="0"/>
              </a:spcBef>
            </a:pPr>
            <a:endParaRPr lang="en-US" sz="282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3952" y="-2267176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5531" y="1632388"/>
            <a:ext cx="17676939" cy="6671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86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SELECTION SORT (FUNCTION: AP23110011096_UNIVERSITY_SELECTION_SORT)</a:t>
            </a:r>
          </a:p>
          <a:p>
            <a:pPr marL="618800" lvl="1" indent="-309400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Sort the universities array by univ_code in lexicographical order.</a:t>
            </a:r>
          </a:p>
          <a:p>
            <a:pPr marL="618800" lvl="1" indent="-309400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Algorithm: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over each element of the array (i from 0 to university_count - 1).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Assume the current element (i) is the minimum.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through the unsorted part of the array (j from i + 1 to university_count).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 the minimum index if a smaller univ_code is found.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Swap the current element (universities[i]) with the minimum element found in the unsorted part.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until the array is fully sorted.</a:t>
            </a:r>
          </a:p>
          <a:p>
            <a:pPr marL="618800" lvl="1" indent="-309400" algn="l">
              <a:lnSpc>
                <a:spcPts val="3783"/>
              </a:lnSpc>
              <a:buFont typeface="Arial"/>
              <a:buChar char="•"/>
            </a:pPr>
            <a:r>
              <a:rPr lang="en-US" sz="286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marL="1237599" lvl="2" indent="-412533" algn="l">
              <a:lnSpc>
                <a:spcPts val="3783"/>
              </a:lnSpc>
              <a:buFont typeface="Arial"/>
              <a:buChar char="•"/>
            </a:pPr>
            <a:r>
              <a:rPr lang="en-US" sz="28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Best, Average, and Worst Case: O(n2)O(n^2)O(n2), since each element is compared with every other element.</a:t>
            </a:r>
          </a:p>
          <a:p>
            <a:pPr algn="l">
              <a:lnSpc>
                <a:spcPts val="3783"/>
              </a:lnSpc>
            </a:pPr>
            <a:endParaRPr lang="en-US" sz="286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32535" y="-133910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75104" y="226822"/>
            <a:ext cx="11337792" cy="201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3"/>
              </a:lnSpc>
            </a:pPr>
            <a:r>
              <a:rPr lang="en-US" sz="673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SEARCHING ALGORITHMS</a:t>
            </a:r>
          </a:p>
          <a:p>
            <a:pPr algn="ctr">
              <a:lnSpc>
                <a:spcPts val="7613"/>
              </a:lnSpc>
            </a:pPr>
            <a:endParaRPr lang="en-US" sz="6737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5399" y="1793803"/>
            <a:ext cx="18818669" cy="719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LINEAR SEARCH (FUNCTION: AP23110011096_UNIVERSITY_LINEAR_SEARCH)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Search for a university by univ_code.</a:t>
            </a:r>
          </a:p>
          <a:p>
            <a:pPr algn="l">
              <a:lnSpc>
                <a:spcPts val="4077"/>
              </a:lnSpc>
            </a:pPr>
            <a:endParaRPr lang="en-US" sz="308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Algorithm: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Prompt the user for the univ_code they wish to find.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Loop through each element in the universities array.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each element’s univ_code with the search univ_code.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a match is found, print the university details and end the search.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no match is found after searching all elements, print a “not found” message</a:t>
            </a:r>
            <a:r>
              <a:rPr lang="en-US" sz="30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  <a:p>
            <a:pPr algn="l">
              <a:lnSpc>
                <a:spcPts val="4077"/>
              </a:lnSpc>
            </a:pPr>
            <a:endParaRPr lang="en-US" sz="308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Case: O(1)O(1)O(1) if the item is at the start of the list.</a:t>
            </a:r>
          </a:p>
          <a:p>
            <a:pPr marL="666953" lvl="1" indent="-333476" algn="l">
              <a:lnSpc>
                <a:spcPts val="4077"/>
              </a:lnSpc>
              <a:buFont typeface="Arial"/>
              <a:buChar char="•"/>
            </a:pPr>
            <a:r>
              <a:rPr lang="en-US" sz="30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Worst Case: O(n)O(n)O(n) if the item is at the end or not present.</a:t>
            </a:r>
          </a:p>
          <a:p>
            <a:pPr algn="l">
              <a:lnSpc>
                <a:spcPts val="3898"/>
              </a:lnSpc>
            </a:pPr>
            <a:endParaRPr lang="en-US" sz="308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74437" y="-2057400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590969" y="8229600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833" y="1316298"/>
            <a:ext cx="17316335" cy="724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9"/>
              </a:lnSpc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BINARY SEARCH (FUNCTION: AP23110011096_UNIVERSITY_BINARY_SEARCH)</a:t>
            </a:r>
          </a:p>
          <a:p>
            <a:pPr marL="534831" lvl="1" indent="-267416" algn="l">
              <a:lnSpc>
                <a:spcPts val="3269"/>
              </a:lnSpc>
              <a:buFont typeface="Arial"/>
              <a:buChar char="•"/>
            </a:pPr>
            <a:r>
              <a:rPr lang="en-US" sz="24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Purpose: Search for a university by univ_code in a sorted array.</a:t>
            </a:r>
          </a:p>
          <a:p>
            <a:pPr algn="l">
              <a:lnSpc>
                <a:spcPts val="3269"/>
              </a:lnSpc>
            </a:pPr>
            <a:endParaRPr lang="en-US" sz="247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4831" lvl="1" indent="-267416" algn="l">
              <a:lnSpc>
                <a:spcPts val="3269"/>
              </a:lnSpc>
              <a:buFont typeface="Arial"/>
              <a:buChar char="•"/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Algorithm: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Ensure the universities array is sorted by univ_code.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two pointers: low to 0 and high to university_count - 1.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Repeat the following steps while low is less than or equal to high: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Calculate the midpoint: mid = (low + high) / 2.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matches the search univ_code, print the details and end the search.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is less than the search univ_code, set low = mid + 1.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universities[mid].univ_code is greater than the search univ_code, set high = mid - 1.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no match is found, print a “not found” message.</a:t>
            </a:r>
          </a:p>
          <a:p>
            <a:pPr algn="l">
              <a:lnSpc>
                <a:spcPts val="3269"/>
              </a:lnSpc>
            </a:pPr>
            <a:endParaRPr lang="en-US" sz="238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4831" lvl="1" indent="-267416" algn="l">
              <a:lnSpc>
                <a:spcPts val="3269"/>
              </a:lnSpc>
              <a:buFont typeface="Arial"/>
              <a:buChar char="•"/>
            </a:pPr>
            <a:r>
              <a:rPr lang="en-US" sz="247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Case: O(1)O(1)O(1) if the middle element is the match.</a:t>
            </a:r>
          </a:p>
          <a:p>
            <a:pPr marL="514964" lvl="1" indent="-257482" algn="l">
              <a:lnSpc>
                <a:spcPts val="3148"/>
              </a:lnSpc>
              <a:buFont typeface="Arial"/>
              <a:buChar char="•"/>
            </a:pPr>
            <a:r>
              <a:rPr lang="en-US" sz="23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Worst and Average Case: O(log⁡n)O(\log n)O(logn) due to dividing the search range in half each time.</a:t>
            </a:r>
          </a:p>
          <a:p>
            <a:pPr algn="l">
              <a:lnSpc>
                <a:spcPts val="3269"/>
              </a:lnSpc>
            </a:pPr>
            <a:endParaRPr lang="en-US" sz="238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61"/>
              </a:lnSpc>
            </a:pPr>
            <a:endParaRPr lang="en-US" sz="238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4305" y="645329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3200" y="2191518"/>
            <a:ext cx="14898468" cy="541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Group-Name: 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Crusaders</a:t>
            </a:r>
          </a:p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Submitted By: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507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S.Harshith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Kumar</a:t>
            </a:r>
          </a:p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 No.: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AP23110010709</a:t>
            </a:r>
          </a:p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Department: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CSE</a:t>
            </a:r>
          </a:p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Semester: 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3rd Semester </a:t>
            </a:r>
          </a:p>
          <a:p>
            <a:pPr algn="just">
              <a:lnSpc>
                <a:spcPts val="7099"/>
              </a:lnSpc>
            </a:pPr>
            <a:r>
              <a:rPr lang="en-US" sz="50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Date:</a:t>
            </a:r>
            <a:r>
              <a:rPr lang="en-US" sz="507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14-11-2024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4623" y="91879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7764" y="4206679"/>
            <a:ext cx="15212472" cy="2664712"/>
          </a:xfrm>
          <a:custGeom>
            <a:avLst/>
            <a:gdLst/>
            <a:ahLst/>
            <a:cxnLst/>
            <a:rect l="l" t="t" r="r" b="b"/>
            <a:pathLst>
              <a:path w="15212472" h="2664712">
                <a:moveTo>
                  <a:pt x="0" y="0"/>
                </a:moveTo>
                <a:lnTo>
                  <a:pt x="15212472" y="0"/>
                </a:lnTo>
                <a:lnTo>
                  <a:pt x="15212472" y="2664712"/>
                </a:lnTo>
                <a:lnTo>
                  <a:pt x="0" y="2664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46828" y="1000125"/>
            <a:ext cx="14194345" cy="2513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84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 OF SEARCHING ALGORITHMS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4623" y="-922854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4050" y="1365010"/>
            <a:ext cx="16759899" cy="153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4"/>
              </a:lnSpc>
            </a:pPr>
            <a:r>
              <a:rPr lang="en-US" sz="995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SOURCE CODE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9100" y="4470920"/>
            <a:ext cx="15569800" cy="178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59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HTTPS://GITHUB.COM/ANIMESHCSE47/DAA-PROJECT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4623" y="-922854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83377" y="7557233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4050" y="1365010"/>
            <a:ext cx="16759899" cy="153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4"/>
              </a:lnSpc>
            </a:pPr>
            <a:r>
              <a:rPr lang="en-US" sz="995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4050" y="2963346"/>
            <a:ext cx="17065524" cy="635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90"/>
              </a:lnSpc>
            </a:pPr>
            <a:r>
              <a:rPr lang="en-US" sz="3346" b="1" u="sng" spc="234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Outcome:</a:t>
            </a:r>
            <a:r>
              <a:rPr lang="en-US" sz="3346" spc="23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5544"/>
              </a:lnSpc>
            </a:pPr>
            <a:r>
              <a:rPr lang="en-US" sz="3046" spc="2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is capable of managing university data using basic CRUD operations. </a:t>
            </a:r>
          </a:p>
          <a:p>
            <a:pPr algn="just">
              <a:lnSpc>
                <a:spcPts val="5544"/>
              </a:lnSpc>
            </a:pPr>
            <a:r>
              <a:rPr lang="en-US" sz="3046" spc="2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Sorting and searching operations are implemented efficiently. </a:t>
            </a:r>
          </a:p>
          <a:p>
            <a:pPr algn="just">
              <a:lnSpc>
                <a:spcPts val="5544"/>
              </a:lnSpc>
            </a:pPr>
            <a:r>
              <a:rPr lang="en-US" sz="3046" spc="2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demonstrates fundamental algorithm analysis and helps understand the complexities of sorting and searching algorithms in C. </a:t>
            </a:r>
          </a:p>
          <a:p>
            <a:pPr algn="just">
              <a:lnSpc>
                <a:spcPts val="5908"/>
              </a:lnSpc>
            </a:pPr>
            <a:r>
              <a:rPr lang="en-US" sz="3246" b="1" u="sng" spc="227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Improvements: </a:t>
            </a:r>
          </a:p>
          <a:p>
            <a:pPr algn="just">
              <a:lnSpc>
                <a:spcPts val="5544"/>
              </a:lnSpc>
            </a:pPr>
            <a:r>
              <a:rPr lang="en-US" sz="3046" spc="2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a graphical user interface (GUI) for ease of use. </a:t>
            </a:r>
          </a:p>
          <a:p>
            <a:pPr algn="just">
              <a:lnSpc>
                <a:spcPts val="5544"/>
              </a:lnSpc>
            </a:pPr>
            <a:r>
              <a:rPr lang="en-US" sz="3046" spc="21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advanced searching techniques (e.g., hashing).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87354" y="680649"/>
            <a:ext cx="22111677" cy="147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46"/>
              </a:lnSpc>
            </a:pPr>
            <a:r>
              <a:rPr lang="en-US" sz="951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1030" y="2921072"/>
            <a:ext cx="14125941" cy="574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5"/>
              </a:lnSpc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HARSHITH                  AP23110010709</a:t>
            </a:r>
          </a:p>
          <a:p>
            <a:pPr>
              <a:lnSpc>
                <a:spcPts val="7425"/>
              </a:lnSpc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ANIMESH                    AP23110011096</a:t>
            </a:r>
          </a:p>
          <a:p>
            <a:pPr>
              <a:lnSpc>
                <a:spcPts val="7425"/>
              </a:lnSpc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ARJUN                         AP23110010706</a:t>
            </a:r>
          </a:p>
          <a:p>
            <a:pPr>
              <a:lnSpc>
                <a:spcPts val="7425"/>
              </a:lnSpc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RISHI                             AP23110011088</a:t>
            </a:r>
          </a:p>
          <a:p>
            <a:pPr>
              <a:lnSpc>
                <a:spcPts val="7425"/>
              </a:lnSpc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PRRANET                    AP23110010713</a:t>
            </a:r>
          </a:p>
          <a:p>
            <a:pPr>
              <a:lnSpc>
                <a:spcPts val="7425"/>
              </a:lnSpc>
              <a:spcBef>
                <a:spcPct val="0"/>
              </a:spcBef>
            </a:pPr>
            <a:r>
              <a:rPr lang="en-US" sz="65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FAIZAN          		     AP23110011107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693644"/>
            <a:ext cx="16666201" cy="674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8"/>
              </a:lnSpc>
            </a:pPr>
            <a:r>
              <a:rPr lang="en-US" sz="251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>
              <a:lnSpc>
                <a:spcPts val="3238"/>
              </a:lnSpc>
            </a:pPr>
            <a:r>
              <a:rPr lang="en-US" sz="2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project is part of the university's initiative to implement Outcome-Based Education (OBE). The primary goal is to design an application for managing university records, implementing CRUD operations (Create, Retrieve, Update, Delete), and performing sorting and searching using algorithms.</a:t>
            </a:r>
          </a:p>
          <a:p>
            <a:pPr algn="just">
              <a:lnSpc>
                <a:spcPts val="3238"/>
              </a:lnSpc>
            </a:pPr>
            <a:endParaRPr lang="en-US" sz="23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Features:</a:t>
            </a:r>
          </a:p>
          <a:p>
            <a:pPr algn="just">
              <a:lnSpc>
                <a:spcPts val="3238"/>
              </a:lnSpc>
            </a:pPr>
            <a:r>
              <a:rPr lang="en-US" sz="2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CRUD Operations: Users can create, update, retrieve, and delete university records.</a:t>
            </a:r>
          </a:p>
          <a:p>
            <a:pPr algn="just">
              <a:lnSpc>
                <a:spcPts val="3238"/>
              </a:lnSpc>
            </a:pPr>
            <a:r>
              <a:rPr lang="en-US" sz="2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and Sort: Sorting and searching algorithms will be implemented to efficiently manage and find records.</a:t>
            </a:r>
          </a:p>
          <a:p>
            <a:pPr algn="just">
              <a:lnSpc>
                <a:spcPts val="3238"/>
              </a:lnSpc>
            </a:pPr>
            <a:endParaRPr lang="en-US" sz="23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 complexity analysis for both sorting and searching algorithms.</a:t>
            </a:r>
          </a:p>
          <a:p>
            <a:pPr algn="just">
              <a:lnSpc>
                <a:spcPts val="3238"/>
              </a:lnSpc>
            </a:pPr>
            <a:r>
              <a:rPr lang="en-US" sz="23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File Handling: Data will be stored in a text file (university_setting.txt) for persistence across sessions.</a:t>
            </a:r>
          </a:p>
          <a:p>
            <a:pPr algn="just">
              <a:lnSpc>
                <a:spcPts val="3238"/>
              </a:lnSpc>
            </a:pPr>
            <a:endParaRPr lang="en-US" sz="23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518"/>
              </a:lnSpc>
            </a:pPr>
            <a:r>
              <a:rPr lang="en-US" sz="251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Programming Language: </a:t>
            </a:r>
            <a:r>
              <a:rPr lang="en-US" sz="25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application is developed using C programming language.</a:t>
            </a:r>
          </a:p>
          <a:p>
            <a:pPr algn="just">
              <a:lnSpc>
                <a:spcPts val="3518"/>
              </a:lnSpc>
            </a:pPr>
            <a:endParaRPr lang="en-US" sz="251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78"/>
              </a:lnSpc>
            </a:pPr>
            <a:r>
              <a:rPr lang="en-US" sz="241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Outcome: </a:t>
            </a:r>
            <a:r>
              <a:rPr lang="en-US" sz="241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project will allow users to manage and retrieve data in an efficient manner using basic sorting and searching algorithms, with a focus on performance and complexity analysis.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00125"/>
            <a:ext cx="22111677" cy="1471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46"/>
              </a:lnSpc>
            </a:pPr>
            <a:r>
              <a:rPr lang="en-US" sz="951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PROJECT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4783" y="2668623"/>
            <a:ext cx="15998433" cy="6795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6"/>
              </a:lnSpc>
            </a:pPr>
            <a:r>
              <a:rPr lang="en-US" sz="283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Components</a:t>
            </a:r>
            <a:r>
              <a:rPr lang="en-US" sz="2833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>
              <a:lnSpc>
                <a:spcPts val="3825"/>
              </a:lnSpc>
            </a:pPr>
            <a:r>
              <a:rPr lang="en-US" sz="27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Interface (CLI): A command-line interface (CLI) allows the user to interact with the system to perform various actions like adding, updating, retrieving, and deleting university records.</a:t>
            </a:r>
          </a:p>
          <a:p>
            <a:pPr algn="just">
              <a:lnSpc>
                <a:spcPts val="3825"/>
              </a:lnSpc>
            </a:pPr>
            <a:r>
              <a:rPr lang="en-US" sz="27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University Data Storage: All university records are stored in a text file (university_setting.txt).</a:t>
            </a:r>
          </a:p>
          <a:p>
            <a:pPr algn="just">
              <a:lnSpc>
                <a:spcPts val="3825"/>
              </a:lnSpc>
            </a:pPr>
            <a:endParaRPr lang="en-US" sz="273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66"/>
              </a:lnSpc>
            </a:pPr>
            <a:r>
              <a:rPr lang="en-US" sz="283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CRUD Operations</a:t>
            </a: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system supports basic CRUD functionality.</a:t>
            </a:r>
          </a:p>
          <a:p>
            <a:pPr algn="just">
              <a:lnSpc>
                <a:spcPts val="3825"/>
              </a:lnSpc>
            </a:pPr>
            <a:r>
              <a:rPr lang="en-US" sz="27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Sorting and Searching: Sorting algorithms (Insertion Sort, Selection Sort) and searching algorithms (Binary Search, Linear Search) allow efficient data organization and retrieval.</a:t>
            </a:r>
          </a:p>
          <a:p>
            <a:pPr algn="just">
              <a:lnSpc>
                <a:spcPts val="3825"/>
              </a:lnSpc>
            </a:pPr>
            <a:endParaRPr lang="en-US" sz="273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966"/>
              </a:lnSpc>
            </a:pPr>
            <a:r>
              <a:rPr lang="en-US" sz="2833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 Calculation:</a:t>
            </a:r>
            <a:r>
              <a:rPr lang="en-US" sz="28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system will calculate and display the time complexity of both sorting and searching algorithms.</a:t>
            </a:r>
          </a:p>
          <a:p>
            <a:pPr algn="just">
              <a:lnSpc>
                <a:spcPts val="3825"/>
              </a:lnSpc>
            </a:pPr>
            <a:r>
              <a:rPr lang="en-US" sz="27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Note: Highlight the central module, which is the University Setting system that handles all operations.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510528" y="514350"/>
            <a:ext cx="18553132" cy="132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4"/>
              </a:lnSpc>
            </a:pPr>
            <a:r>
              <a:rPr lang="en-US" sz="853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DIAGRAM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14783217" y="-964573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9680" y="-766742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451046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429224" y="-1807"/>
            <a:ext cx="19196438" cy="203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23"/>
              </a:lnSpc>
            </a:pPr>
            <a:r>
              <a:rPr lang="en-US" sz="68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DESCRIPTION - UNIVERSITY SETTING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462591" y="8229600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058572"/>
            <a:ext cx="16230600" cy="75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Purpose:  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module is designed to manage university records, supporting four key operations: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Add new university records.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Retrieve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Display the current list of university records.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Update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Modify existing records.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Delete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Remove a university record from the system.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 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Sort: Search for universities based on university code and sort records in lexicographical order.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Adds new universities with details like university code, name, address, email, and website.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Retrieve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Lists all the universities stored.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Update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Allows updating of a university's details.</a:t>
            </a:r>
          </a:p>
          <a:p>
            <a:pPr algn="just">
              <a:lnSpc>
                <a:spcPts val="5541"/>
              </a:lnSpc>
            </a:pPr>
            <a:r>
              <a:rPr lang="en-US" sz="250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Delete</a:t>
            </a:r>
            <a:r>
              <a:rPr lang="en-US" sz="25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Removes a university's record based on the university ID.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79680" y="-766742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1028700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462591" y="8229600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2218" y="2311040"/>
            <a:ext cx="13137547" cy="5025291"/>
          </a:xfrm>
          <a:custGeom>
            <a:avLst/>
            <a:gdLst/>
            <a:ahLst/>
            <a:cxnLst/>
            <a:rect l="l" t="t" r="r" b="b"/>
            <a:pathLst>
              <a:path w="13137547" h="5025291">
                <a:moveTo>
                  <a:pt x="0" y="0"/>
                </a:moveTo>
                <a:lnTo>
                  <a:pt x="13137547" y="0"/>
                </a:lnTo>
                <a:lnTo>
                  <a:pt x="13137547" y="5025292"/>
                </a:lnTo>
                <a:lnTo>
                  <a:pt x="0" y="5025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07914" y="81757"/>
            <a:ext cx="14743973" cy="223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5"/>
              </a:lnSpc>
              <a:spcBef>
                <a:spcPct val="0"/>
              </a:spcBef>
            </a:pPr>
            <a:r>
              <a:rPr lang="en-US" sz="626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University Setting - Field/Table Details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2218" y="7279182"/>
            <a:ext cx="18482162" cy="240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Explanation:</a:t>
            </a:r>
          </a:p>
          <a:p>
            <a:pPr algn="l">
              <a:lnSpc>
                <a:spcPts val="2727"/>
              </a:lnSpc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unique identifier for each university.</a:t>
            </a:r>
          </a:p>
          <a:p>
            <a:pPr algn="l">
              <a:lnSpc>
                <a:spcPts val="2727"/>
              </a:lnSpc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univ_code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string representing the university's code (e.g., SRM-AP).</a:t>
            </a:r>
          </a:p>
          <a:p>
            <a:pPr algn="l">
              <a:lnSpc>
                <a:spcPts val="2727"/>
              </a:lnSpc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univ_name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name of the university.</a:t>
            </a:r>
          </a:p>
          <a:p>
            <a:pPr algn="l">
              <a:lnSpc>
                <a:spcPts val="2727"/>
              </a:lnSpc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univ_address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university's physical address.</a:t>
            </a:r>
          </a:p>
          <a:p>
            <a:pPr algn="l">
              <a:lnSpc>
                <a:spcPts val="2727"/>
              </a:lnSpc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univ_email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Contact email for the university.</a:t>
            </a:r>
          </a:p>
          <a:p>
            <a:pPr algn="l">
              <a:lnSpc>
                <a:spcPts val="2727"/>
              </a:lnSpc>
              <a:spcBef>
                <a:spcPct val="0"/>
              </a:spcBef>
            </a:pPr>
            <a:r>
              <a:rPr lang="en-US" sz="1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univ_website</a:t>
            </a:r>
            <a:r>
              <a:rPr lang="en-US" sz="19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The official website URL for the university.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1798" y="1048317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7274" y="2227515"/>
            <a:ext cx="12634650" cy="7266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08"/>
              </a:lnSpc>
            </a:pPr>
            <a:r>
              <a:rPr lang="en-US" sz="2648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File Name: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AP23110011096_university_setting.c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This file contains all the functions and logic related to CRUD operations, sorting, searching, and file storage.</a:t>
            </a:r>
          </a:p>
          <a:p>
            <a:pPr algn="just">
              <a:lnSpc>
                <a:spcPts val="3708"/>
              </a:lnSpc>
            </a:pPr>
            <a:r>
              <a:rPr lang="en-US" sz="2648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Function Names: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Create: AP23110011096_UNIVERSITY_create()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Update: AP23110011096_UNIVERSITY_update()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Retrieve: AP23110011096_UNIVERSITY_retrieve()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Delete: AP23110011096_UNIVERSITY_delete()</a:t>
            </a:r>
          </a:p>
          <a:p>
            <a:pPr algn="just">
              <a:lnSpc>
                <a:spcPts val="3708"/>
              </a:lnSpc>
            </a:pPr>
            <a:r>
              <a:rPr lang="en-US" sz="2648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Sorting: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AP23110011096_UNIVERSITY_INSERTION_SORT()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AP23110011096_UNIVERSITY_SELECTION_SORT()</a:t>
            </a:r>
          </a:p>
          <a:p>
            <a:pPr algn="just">
              <a:lnSpc>
                <a:spcPts val="3708"/>
              </a:lnSpc>
            </a:pPr>
            <a:r>
              <a:rPr lang="en-US" sz="2648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Searching: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AP23110011096_UNIVERSITY_LINEAR_SEARCH()</a:t>
            </a:r>
          </a:p>
          <a:p>
            <a:pPr algn="just">
              <a:lnSpc>
                <a:spcPts val="3579"/>
              </a:lnSpc>
            </a:pPr>
            <a:r>
              <a:rPr lang="en-US" sz="25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AP23110011096_UNIVERSITY_BINARY_SEARCH()</a:t>
            </a:r>
          </a:p>
          <a:p>
            <a:pPr algn="just">
              <a:lnSpc>
                <a:spcPts val="3708"/>
              </a:lnSpc>
            </a:pPr>
            <a:r>
              <a:rPr lang="en-US" sz="2648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Storing:</a:t>
            </a:r>
            <a:r>
              <a:rPr lang="en-US" sz="26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AP23110011096_UNIVERSITY_storing()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274" y="271732"/>
            <a:ext cx="14933453" cy="156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8"/>
              </a:lnSpc>
            </a:pPr>
            <a:r>
              <a:rPr lang="en-US" sz="525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PROGRAMMING DETAILS - FILE AND FUNCTION NAMES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21798" y="1048317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13183" y="1311982"/>
            <a:ext cx="11181792" cy="882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 Searching: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AP23110011096_UNIVERSITY_Compare_Search()</a:t>
            </a:r>
          </a:p>
          <a:p>
            <a:pPr algn="just">
              <a:lnSpc>
                <a:spcPts val="3281"/>
              </a:lnSpc>
            </a:pPr>
            <a:endParaRPr lang="en-US" sz="23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</a:t>
            </a:r>
            <a:r>
              <a:rPr lang="en-US" sz="242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4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AP23110011096_UNIVERSITY_complexity_Search()</a:t>
            </a:r>
          </a:p>
          <a:p>
            <a:pPr algn="just">
              <a:lnSpc>
                <a:spcPts val="3389"/>
              </a:lnSpc>
            </a:pPr>
            <a:endParaRPr lang="en-US" sz="242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 Sorting</a:t>
            </a:r>
            <a:r>
              <a:rPr lang="en-US" sz="24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AP23110011096_UNIVERSITY_Compare_sorting()</a:t>
            </a:r>
          </a:p>
          <a:p>
            <a:pPr algn="just">
              <a:lnSpc>
                <a:spcPts val="3281"/>
              </a:lnSpc>
            </a:pPr>
            <a:endParaRPr lang="en-US" sz="23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 Complexity:</a:t>
            </a:r>
            <a:r>
              <a:rPr lang="en-US" sz="2421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AP23110011096_UNIVERSITY_complexity_sorting()</a:t>
            </a:r>
          </a:p>
          <a:p>
            <a:pPr algn="just">
              <a:lnSpc>
                <a:spcPts val="3389"/>
              </a:lnSpc>
            </a:pPr>
            <a:endParaRPr lang="en-US" sz="242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Comparison Points:</a:t>
            </a:r>
          </a:p>
          <a:p>
            <a:pPr algn="just">
              <a:lnSpc>
                <a:spcPts val="3389"/>
              </a:lnSpc>
            </a:pPr>
            <a:endParaRPr lang="en-US" sz="2421" b="1" u="sng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Linear Search vs. Binary Search: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Linear Search: Searches element by element (O(n) time complexity).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Binary Search: Requires sorted data and divides the search space by half each time (O(log n) time complexity).</a:t>
            </a:r>
          </a:p>
          <a:p>
            <a:pPr algn="just">
              <a:lnSpc>
                <a:spcPts val="3281"/>
              </a:lnSpc>
            </a:pPr>
            <a:endParaRPr lang="en-US" sz="23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89"/>
              </a:lnSpc>
            </a:pPr>
            <a:r>
              <a:rPr lang="en-US" sz="2421" b="1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Insertion Sort vs. Selection Sort: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Insertion Sort: Builds the sorted array element by element (best case O(n), worst case O(n²)).</a:t>
            </a:r>
          </a:p>
          <a:p>
            <a:pPr algn="just">
              <a:lnSpc>
                <a:spcPts val="3281"/>
              </a:lnSpc>
            </a:pPr>
            <a:r>
              <a:rPr lang="en-US" sz="23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Selection Sort: Finds the minimum element and swaps (O(n²) in all cases).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3183" y="-12573"/>
            <a:ext cx="22761213" cy="106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23"/>
              </a:lnSpc>
            </a:pPr>
            <a:r>
              <a:rPr lang="en-US" sz="683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 OF ALGORITHMS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2327</Words>
  <Application>Microsoft Office PowerPoint</Application>
  <PresentationFormat>Custom</PresentationFormat>
  <Paragraphs>219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Poppins Bold</vt:lpstr>
      <vt:lpstr>Anton</vt:lpstr>
      <vt:lpstr>Cardo</vt:lpstr>
      <vt:lpstr>Arial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OBE Implementation - University Setting</dc:title>
  <cp:lastModifiedBy>animesh muduli</cp:lastModifiedBy>
  <cp:revision>2</cp:revision>
  <dcterms:created xsi:type="dcterms:W3CDTF">2006-08-16T00:00:00Z</dcterms:created>
  <dcterms:modified xsi:type="dcterms:W3CDTF">2024-11-13T17:22:37Z</dcterms:modified>
  <dc:identifier>DAGWMhI1UnI</dc:identifier>
</cp:coreProperties>
</file>